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0" r:id="rId4"/>
    <p:sldId id="283" r:id="rId5"/>
    <p:sldId id="266" r:id="rId6"/>
    <p:sldId id="284" r:id="rId7"/>
    <p:sldId id="285" r:id="rId8"/>
    <p:sldId id="286" r:id="rId9"/>
    <p:sldId id="287" r:id="rId10"/>
    <p:sldId id="288" r:id="rId11"/>
    <p:sldId id="289" r:id="rId12"/>
    <p:sldId id="293" r:id="rId13"/>
    <p:sldId id="290" r:id="rId14"/>
    <p:sldId id="292" r:id="rId15"/>
    <p:sldId id="295" r:id="rId16"/>
    <p:sldId id="294" r:id="rId17"/>
    <p:sldId id="291" r:id="rId18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137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005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6980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7133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8265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2742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4656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3716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9365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4167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4572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906A2-6B6A-45F8-AE29-01917BA21CEF}" type="datetimeFigureOut">
              <a:rPr lang="et-EE" smtClean="0"/>
              <a:t>10.12.2018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2678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XML" TargetMode="External"/><Relationship Id="rId2" Type="http://schemas.openxmlformats.org/officeDocument/2006/relationships/hyperlink" Target="https://en.wikipedia.org/wiki/HTT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JSO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ijkstra.cs.ttu.ee/~tammet/proov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lask.pocoo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127.0.0.1:5000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127.0.0.1:5000/static/proov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500753" y="1383102"/>
            <a:ext cx="9144000" cy="23876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/>
            </a:r>
            <a:br>
              <a:rPr lang="et-EE" altLang="et-EE" dirty="0" smtClean="0"/>
            </a:br>
            <a:r>
              <a:rPr lang="et-EE" altLang="et-EE" dirty="0"/>
              <a:t/>
            </a:r>
            <a:br>
              <a:rPr lang="et-EE" altLang="et-EE" dirty="0"/>
            </a:br>
            <a:r>
              <a:rPr lang="et-EE" altLang="et-EE" dirty="0" smtClean="0"/>
              <a:t/>
            </a:r>
            <a:br>
              <a:rPr lang="et-EE" altLang="et-EE" dirty="0" smtClean="0"/>
            </a:br>
            <a:r>
              <a:rPr lang="et-EE" altLang="et-EE" dirty="0" smtClean="0"/>
              <a:t>Veebiserver,</a:t>
            </a:r>
            <a:br>
              <a:rPr lang="et-EE" altLang="et-EE" dirty="0" smtClean="0"/>
            </a:br>
            <a:r>
              <a:rPr lang="et-EE" altLang="et-EE" dirty="0" smtClean="0"/>
              <a:t>veebiteenus ja veebirakendus</a:t>
            </a: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1972" y="3770702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45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Veebirakenduse sisend: cgi parameetrid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from flask import Flask, request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app = Flask(__name__)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@app.route("/")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def hello():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"Tere tali!"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@app.route('/cgi/show', methods=['POST', 'GET'])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def cgi():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inparams={}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keys=request.args.keys()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for key in keys: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inparams[key]=request.args.get(key)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return(str(inparams))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app.run(debug=True, port=5000)</a:t>
            </a: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3538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Veebirakenduse sisend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 smtClean="0"/>
              <a:t>Käivita eelmine veebirakendus ja ava brauserist: 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http://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127.0.0.1:5000/cgi/show?a=1&amp;b=lumi</a:t>
            </a:r>
            <a:endParaRPr lang="et-EE" altLang="et-EE" sz="2400" dirty="0" smtClean="0"/>
          </a:p>
          <a:p>
            <a:pPr marL="0" indent="0">
              <a:buNone/>
            </a:pPr>
            <a:r>
              <a:rPr lang="et-EE" altLang="et-EE" sz="2400" dirty="0" smtClean="0"/>
              <a:t>Sinu serverirakendus kuvab sulle sinu sisendi pythoni dictina.</a:t>
            </a:r>
          </a:p>
          <a:p>
            <a:pPr marL="0" indent="0">
              <a:buNone/>
            </a:pPr>
            <a:r>
              <a:rPr lang="et-EE" altLang="et-EE" sz="2400" dirty="0" smtClean="0"/>
              <a:t>Proovi erinevaid, näiteks</a:t>
            </a: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http://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127.0.0.1:5000/cgi/show?miski=1.34</a:t>
            </a:r>
            <a:endParaRPr lang="et-EE" altLang="et-EE" sz="2400" dirty="0" smtClean="0"/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http://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127.0.0.1:5000/cgi/show?miski=!?</a:t>
            </a: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http://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127.0.0.1:5000/cgi/show</a:t>
            </a:r>
            <a:endParaRPr lang="et-EE" altLang="et-EE" sz="2400" dirty="0"/>
          </a:p>
          <a:p>
            <a:pPr marL="0" indent="0">
              <a:buNone/>
            </a:pP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32218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Mis on veebiteenus?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sz="2400" dirty="0" smtClean="0"/>
              <a:t>Veebirakendus, millele saab anda lihtsas formaadis sisendi ja mis annab välja programmidele lihtsalt töödeldava väljundi.</a:t>
            </a:r>
          </a:p>
          <a:p>
            <a:pPr marL="0" indent="0">
              <a:buNone/>
            </a:pPr>
            <a:endParaRPr lang="et-EE" sz="2400" dirty="0"/>
          </a:p>
          <a:p>
            <a:pPr marL="0" indent="0">
              <a:buNone/>
            </a:pPr>
            <a:r>
              <a:rPr lang="et-EE" sz="2400" dirty="0" smtClean="0"/>
              <a:t>Ehk „veebileht“ millest programmil on lihtne andmed kätte saada.</a:t>
            </a:r>
          </a:p>
          <a:p>
            <a:pPr marL="0" indent="0">
              <a:buNone/>
            </a:pPr>
            <a:endParaRPr lang="et-EE" sz="2400" dirty="0"/>
          </a:p>
          <a:p>
            <a:pPr marL="0" indent="0">
              <a:buNone/>
            </a:pPr>
            <a:r>
              <a:rPr lang="et-EE" sz="2400" dirty="0" smtClean="0"/>
              <a:t>Wikipedia ütleb:</a:t>
            </a: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  <p:sp>
        <p:nvSpPr>
          <p:cNvPr id="3" name="TextBox 2"/>
          <p:cNvSpPr txBox="1"/>
          <p:nvPr/>
        </p:nvSpPr>
        <p:spPr>
          <a:xfrm>
            <a:off x="909962" y="4347274"/>
            <a:ext cx="57543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 </a:t>
            </a:r>
            <a:r>
              <a:rPr lang="en-US" b="1" dirty="0"/>
              <a:t>web service</a:t>
            </a:r>
            <a:r>
              <a:rPr lang="en-US" dirty="0"/>
              <a:t>, the Web technology such as </a:t>
            </a:r>
            <a:r>
              <a:rPr lang="en-US" dirty="0">
                <a:hlinkClick r:id="rId2" tooltip="HTTP"/>
              </a:rPr>
              <a:t>HTTP</a:t>
            </a:r>
            <a:r>
              <a:rPr lang="en-US" dirty="0"/>
              <a:t>—originally designed for human-to-machine communication—is utilized for machine-to-machine communication, more specifically for transferring machine-readable file formats such as </a:t>
            </a:r>
            <a:r>
              <a:rPr lang="en-US" dirty="0">
                <a:hlinkClick r:id="rId3" tooltip="XML"/>
              </a:rPr>
              <a:t>XML</a:t>
            </a:r>
            <a:r>
              <a:rPr lang="en-US" dirty="0"/>
              <a:t> and </a:t>
            </a:r>
            <a:r>
              <a:rPr lang="en-US" dirty="0">
                <a:hlinkClick r:id="rId4" tooltip="JSON"/>
              </a:rPr>
              <a:t>JSON</a:t>
            </a:r>
            <a:r>
              <a:rPr lang="en-US" dirty="0"/>
              <a:t>. </a:t>
            </a:r>
            <a:endParaRPr lang="en-GB" altLang="et-EE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88071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dirty="0" smtClean="0"/>
              <a:t>Liitmise </a:t>
            </a:r>
            <a:r>
              <a:rPr lang="et-EE" dirty="0"/>
              <a:t>veebiteenus! </a:t>
            </a:r>
            <a:r>
              <a:rPr lang="et-EE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t-EE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://127.0.0.1:5000/cgi/sum?a=1&amp;b=2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from flask import Flask, request</a:t>
            </a:r>
          </a:p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app = Flask(__name__)</a:t>
            </a:r>
          </a:p>
          <a:p>
            <a:pPr marL="0" indent="0">
              <a:buNone/>
            </a:pPr>
            <a:endParaRPr lang="et-EE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@app.route('/cgi/sum', methods=['POST', 'GET'])</a:t>
            </a:r>
          </a:p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def sum():</a:t>
            </a:r>
          </a:p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a=request.args.get</a:t>
            </a:r>
            <a:r>
              <a:rPr lang="et-EE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t-EE" alt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t-EE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t-EE" alt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t-EE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0)</a:t>
            </a:r>
          </a:p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b=request.args.get</a:t>
            </a:r>
            <a:r>
              <a:rPr lang="et-EE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t-EE" alt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t-EE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t-EE" alt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t-EE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0)</a:t>
            </a:r>
          </a:p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return(str(int(a)+int(b)))</a:t>
            </a:r>
          </a:p>
          <a:p>
            <a:pPr marL="0" indent="0">
              <a:buNone/>
            </a:pPr>
            <a:endParaRPr lang="et-EE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app.run(debug=True, port=5000)</a:t>
            </a:r>
          </a:p>
        </p:txBody>
      </p:sp>
    </p:spTree>
    <p:extLst>
      <p:ext uri="{BB962C8B-B14F-4D97-AF65-F5344CB8AC3E}">
        <p14:creationId xmlns:p14="http://schemas.microsoft.com/office/powerpoint/2010/main" val="15759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Traditsiooniline veebirakendus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 smtClean="0"/>
              <a:t>Server </a:t>
            </a:r>
            <a:r>
              <a:rPr lang="et-EE" altLang="et-EE" sz="2400" dirty="0"/>
              <a:t>saadab brauserile html </a:t>
            </a:r>
            <a:r>
              <a:rPr lang="et-EE" altLang="et-EE" sz="2400" dirty="0" smtClean="0"/>
              <a:t>teksti.</a:t>
            </a:r>
            <a:endParaRPr lang="et-EE" altLang="et-EE" sz="2400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/>
              <a:t>Kasutaja täidab vormid/vajutab </a:t>
            </a:r>
            <a:r>
              <a:rPr lang="et-EE" altLang="et-EE" sz="2400" dirty="0" smtClean="0"/>
              <a:t>nuppe.</a:t>
            </a:r>
            <a:endParaRPr lang="et-EE" altLang="et-EE" sz="2400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/>
              <a:t>Brauser saadab serverile sisestatud parameetrid</a:t>
            </a:r>
            <a:r>
              <a:rPr lang="en-GB" altLang="et-EE" sz="2400" dirty="0"/>
              <a:t> </a:t>
            </a:r>
            <a:r>
              <a:rPr lang="et-EE" altLang="et-EE" sz="2400" dirty="0" smtClean="0"/>
              <a:t>.</a:t>
            </a:r>
            <a:endParaRPr lang="et-EE" altLang="et-EE" sz="2400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b="1" dirty="0"/>
              <a:t>Server arvutab parameetrite järgi uue html </a:t>
            </a:r>
            <a:r>
              <a:rPr lang="et-EE" altLang="et-EE" sz="2400" b="1" dirty="0" smtClean="0"/>
              <a:t>teksti</a:t>
            </a:r>
            <a:r>
              <a:rPr lang="et-EE" altLang="et-EE" sz="2400" dirty="0" smtClean="0"/>
              <a:t>.</a:t>
            </a:r>
            <a:endParaRPr lang="et-EE" altLang="et-EE" sz="2400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/>
              <a:t>Brauser kuvab uue html </a:t>
            </a:r>
            <a:r>
              <a:rPr lang="et-EE" altLang="et-EE" sz="2400" dirty="0" smtClean="0"/>
              <a:t>teksti.</a:t>
            </a:r>
            <a:endParaRPr lang="et-EE" altLang="et-EE" sz="2400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/>
              <a:t>Jne ...</a:t>
            </a: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2797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dirty="0" smtClean="0"/>
              <a:t>Liitmise traditsiooniline veebirakendus! </a:t>
            </a:r>
            <a:r>
              <a:rPr lang="et-EE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t-EE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://</a:t>
            </a:r>
            <a:r>
              <a:rPr lang="et-EE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127.0.0.1:5000/cgi/sumapp</a:t>
            </a:r>
            <a:endParaRPr lang="et-EE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from flask import Flask, request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app = Flask(__name__)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@app.route('/cgi/sumapp', methods=['POST', 'GET'])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def myapp():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a=request.args.get("a",0)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b=request.args.get("b",0)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r="sum is: "+str(int(a)+int(b))+"&lt;p&gt;"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s="""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get sum:&lt;p&gt;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&lt;form action='/cgi/sumapp'&gt;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a &lt;input type='text' name='a'&gt; &lt;br&gt;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b &lt;input type='text' name='b'&gt; &lt;p&gt;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&lt;input type='submit' value='calculate!'&gt;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&lt;/form&gt;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"""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if a and b: res=r+s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else: res=s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return(res)</a:t>
            </a:r>
          </a:p>
          <a:p>
            <a:pPr marL="0" indent="0">
              <a:spcBef>
                <a:spcPts val="0"/>
              </a:spcBef>
              <a:buNone/>
            </a:pPr>
            <a:endParaRPr lang="et-EE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t-EE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app.run(debug=True, port=5000)</a:t>
            </a:r>
          </a:p>
        </p:txBody>
      </p:sp>
    </p:spTree>
    <p:extLst>
      <p:ext uri="{BB962C8B-B14F-4D97-AF65-F5344CB8AC3E}">
        <p14:creationId xmlns:p14="http://schemas.microsoft.com/office/powerpoint/2010/main" val="192440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Single-page app (SPA)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 smtClean="0"/>
              <a:t>Server </a:t>
            </a:r>
            <a:r>
              <a:rPr lang="et-EE" altLang="et-EE" sz="2400" dirty="0"/>
              <a:t>saadab brauserile html </a:t>
            </a:r>
            <a:r>
              <a:rPr lang="et-EE" altLang="et-EE" sz="2400" dirty="0" smtClean="0"/>
              <a:t>teksti.</a:t>
            </a:r>
            <a:endParaRPr lang="et-EE" altLang="et-EE" sz="2400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/>
              <a:t>Kasutaja täidab vormid/vajutab </a:t>
            </a:r>
            <a:r>
              <a:rPr lang="et-EE" altLang="et-EE" sz="2400" dirty="0" smtClean="0"/>
              <a:t>nuppe.</a:t>
            </a:r>
            <a:endParaRPr lang="et-EE" altLang="et-EE" sz="2400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b="1" dirty="0"/>
              <a:t>Brauser saadab </a:t>
            </a:r>
            <a:r>
              <a:rPr lang="et-EE" altLang="et-EE" sz="2400" b="1" dirty="0" smtClean="0"/>
              <a:t>javascriptiga serverile </a:t>
            </a:r>
            <a:r>
              <a:rPr lang="et-EE" altLang="et-EE" sz="2400" b="1" dirty="0"/>
              <a:t>sisestatud parameetrid</a:t>
            </a:r>
            <a:r>
              <a:rPr lang="en-GB" altLang="et-EE" sz="2400" b="1" dirty="0"/>
              <a:t> </a:t>
            </a:r>
            <a:r>
              <a:rPr lang="et-EE" altLang="et-EE" sz="2400" b="1" dirty="0" smtClean="0"/>
              <a:t>.</a:t>
            </a:r>
            <a:endParaRPr lang="et-EE" altLang="et-EE" sz="2400" b="1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b="1" dirty="0"/>
              <a:t>Server arvutab parameetrite järgi </a:t>
            </a:r>
            <a:r>
              <a:rPr lang="et-EE" altLang="et-EE" sz="2400" b="1" dirty="0" smtClean="0"/>
              <a:t>vastuse (json, xml vms kujul).</a:t>
            </a:r>
            <a:endParaRPr lang="et-EE" altLang="et-EE" sz="2400" b="1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b="1" dirty="0" smtClean="0"/>
              <a:t>Javascript brauseris saab vastuse ja muudab html teksti.</a:t>
            </a:r>
            <a:endParaRPr lang="et-EE" altLang="et-EE" sz="2400" b="1" dirty="0"/>
          </a:p>
          <a:p>
            <a:pPr marL="57150" indent="0">
              <a:lnSpc>
                <a:spcPct val="150000"/>
              </a:lnSpc>
              <a:buClr>
                <a:srgbClr val="CC0000"/>
              </a:buClr>
              <a:buNone/>
              <a:tabLst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  <a:defRPr/>
            </a:pPr>
            <a:r>
              <a:rPr lang="et-EE" altLang="et-EE" sz="2400" dirty="0"/>
              <a:t>Jne ...</a:t>
            </a: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5720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 smtClean="0"/>
              <a:t>Liitmise single-page app! </a:t>
            </a:r>
            <a:r>
              <a:rPr lang="et-EE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http</a:t>
            </a:r>
            <a:r>
              <a:rPr lang="et-EE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://</a:t>
            </a:r>
            <a:r>
              <a:rPr lang="et-EE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127.0.0.1:5000/static/sumapp.html</a:t>
            </a:r>
            <a:br>
              <a:rPr lang="et-EE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t-EE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kasutab http://127.0.0.1:5000/cgi/sum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&lt;div id="ans"&gt;&lt;/div&gt;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get sum:&lt;p&gt;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&lt;form&gt;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 &lt;input type='text' id='a'&gt; &lt;br&gt;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 &lt;input type='text' id='b'&gt; &lt;p&gt;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&lt;input type='button' onclick='calc()'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value='calculate with ajax!'&gt;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&lt;/form&gt;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&lt;script&gt;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function calc()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var a,b,url;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a=document.getElementById('a').value;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b=document.getElementById('b').value;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t-EE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url="/cgi/sum?a="+a+"&amp;b="+b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fetch(url,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method: "get"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}).then(r=&gt;r.text()).then(handleresult);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function handleresult(r)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document.getElementById('ans').innerHTML="Sum is: "+r;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t-E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&lt;/script&gt;</a:t>
            </a:r>
          </a:p>
        </p:txBody>
      </p:sp>
    </p:spTree>
    <p:extLst>
      <p:ext uri="{BB962C8B-B14F-4D97-AF65-F5344CB8AC3E}">
        <p14:creationId xmlns:p14="http://schemas.microsoft.com/office/powerpoint/2010/main" val="16266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Sisukord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Paneme veebilehe avalikku serverisse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Käivitame oma arvutis arendusserveri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Käivitame pisikese veebirakenduse</a:t>
            </a:r>
          </a:p>
          <a:p>
            <a:pPr marL="0" indent="0">
              <a:buNone/>
            </a:pPr>
            <a:r>
              <a:rPr lang="et-EE" altLang="et-EE" dirty="0" smtClean="0"/>
              <a:t>Veebileht oma arendusserverisse</a:t>
            </a:r>
          </a:p>
          <a:p>
            <a:pPr marL="0" indent="0">
              <a:buNone/>
            </a:pPr>
            <a:r>
              <a:rPr lang="et-EE" altLang="et-EE" dirty="0" smtClean="0"/>
              <a:t>Liitmise </a:t>
            </a:r>
            <a:r>
              <a:rPr lang="et-EE" altLang="et-EE" dirty="0" smtClean="0"/>
              <a:t>veebiteenus</a:t>
            </a: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Liitmise klassikaline </a:t>
            </a:r>
            <a:r>
              <a:rPr lang="et-EE" altLang="et-EE" dirty="0"/>
              <a:t>veebirakendus</a:t>
            </a: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Liitmise „single-page“ veebirakendus</a:t>
            </a: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79116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Paneme veebilehe avalikku serverisse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 smtClean="0"/>
              <a:t>Kopeeri oma html- ja css failid TTÜ tudengiserverisse:</a:t>
            </a:r>
          </a:p>
          <a:p>
            <a:r>
              <a:rPr lang="et-EE" altLang="et-EE" sz="2400" dirty="0" smtClean="0"/>
              <a:t>Windowsil installeeri winscp</a:t>
            </a:r>
          </a:p>
          <a:p>
            <a:r>
              <a:rPr lang="et-EE" altLang="et-EE" sz="2400" dirty="0" smtClean="0"/>
              <a:t>winscp-s saad avada 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dijkstra.cs.ttu</a:t>
            </a:r>
            <a:r>
              <a:rPr lang="et-EE" altLang="et-EE" sz="2400" dirty="0" smtClean="0"/>
              <a:t> oma kasutajanimega</a:t>
            </a:r>
          </a:p>
          <a:p>
            <a:r>
              <a:rPr lang="et-EE" altLang="et-EE" sz="2400" dirty="0" smtClean="0"/>
              <a:t>Serveris mine kataloogi public_html ja kopeeri sinna</a:t>
            </a:r>
            <a:endParaRPr lang="et-EE" altLang="et-EE" sz="2400" dirty="0"/>
          </a:p>
          <a:p>
            <a:r>
              <a:rPr lang="et-EE" altLang="et-EE" sz="2400" dirty="0" smtClean="0"/>
              <a:t>Käsurealt saad öelda:</a:t>
            </a:r>
          </a:p>
          <a:p>
            <a:pPr marL="0" indent="0">
              <a:buNone/>
            </a:pPr>
            <a:r>
              <a:rPr lang="et-EE" altLang="et-EE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t-EE" altLang="et-EE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cp proov.html tammet@dijkstra.cs.ttu.ee:public_html</a:t>
            </a:r>
          </a:p>
          <a:p>
            <a:r>
              <a:rPr lang="et-EE" altLang="et-EE" sz="2400" dirty="0" smtClean="0"/>
              <a:t>Ava url: </a:t>
            </a:r>
          </a:p>
          <a:p>
            <a:pPr marL="0" indent="0">
              <a:buNone/>
            </a:pPr>
            <a:r>
              <a:rPr lang="et-EE" altLang="et-EE" sz="2000" dirty="0" smtClean="0">
                <a:hlinkClick r:id="rId2"/>
              </a:rPr>
              <a:t>http://dijkstra.cs.ttu.ee/~tammet/proov.html</a:t>
            </a:r>
            <a:endParaRPr lang="et-EE" altLang="et-EE" sz="2000" dirty="0" smtClean="0"/>
          </a:p>
          <a:p>
            <a:pPr marL="0" indent="0">
              <a:buNone/>
            </a:pPr>
            <a:endParaRPr lang="et-EE" altLang="et-EE" sz="2000" dirty="0"/>
          </a:p>
          <a:p>
            <a:pPr marL="0" indent="0">
              <a:buNone/>
            </a:pPr>
            <a:endParaRPr lang="et-EE" altLang="et-EE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30239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Käivitame oma arvutis arendusserveri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 smtClean="0"/>
              <a:t>Kasutame Pythoni populaarset micro-frameworki Flask:</a:t>
            </a:r>
          </a:p>
          <a:p>
            <a:pPr marL="0" indent="0">
              <a:buNone/>
            </a:pPr>
            <a:r>
              <a:rPr lang="et-EE" altLang="et-EE" sz="2400" dirty="0" smtClean="0">
                <a:hlinkClick r:id="rId2"/>
              </a:rPr>
              <a:t>http://flask.pocoo.org</a:t>
            </a:r>
            <a:endParaRPr lang="et-EE" altLang="et-EE" sz="2400" dirty="0" smtClean="0"/>
          </a:p>
          <a:p>
            <a:pPr marL="0" indent="0">
              <a:buNone/>
            </a:pPr>
            <a:r>
              <a:rPr lang="et-EE" altLang="et-EE" sz="2400" dirty="0" smtClean="0"/>
              <a:t>Sul peab olema Windowsil käsurealt käivitatav python ja pip.</a:t>
            </a:r>
          </a:p>
          <a:p>
            <a:pPr marL="0" indent="0">
              <a:buNone/>
            </a:pPr>
            <a:r>
              <a:rPr lang="et-EE" altLang="et-EE" sz="2400" dirty="0"/>
              <a:t>p</a:t>
            </a:r>
            <a:r>
              <a:rPr lang="et-EE" altLang="et-EE" sz="2400" dirty="0" smtClean="0"/>
              <a:t>ip on levinuim Pythoni moodulite installeerimise-programm.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 smtClean="0"/>
              <a:t>Ütle käsurealt: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ip install flask</a:t>
            </a:r>
            <a:endParaRPr lang="et-EE" altLang="et-EE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t-EE" altLang="et-EE" dirty="0" smtClean="0"/>
              <a:t>Flask veel ise käima ei lähe!</a:t>
            </a: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35731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Tee fail app.py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>
            <a:normAutofit/>
          </a:bodyPr>
          <a:lstStyle/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loe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sisse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flaski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moodul</a:t>
            </a:r>
            <a:endParaRPr lang="en-GB" altLang="et-EE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flask import Flask 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endParaRPr lang="en-GB" altLang="et-EE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flask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tahab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et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nii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ytleks</a:t>
            </a:r>
            <a:endParaRPr lang="en-GB" altLang="et-EE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 = Flask(__name__)   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endParaRPr lang="en-GB" altLang="et-EE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siin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all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ytled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mis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teha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selle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urli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jaoks</a:t>
            </a:r>
            <a:endParaRPr lang="en-GB" altLang="et-EE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app.route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("/")  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hello():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return "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Tere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tali</a:t>
            </a:r>
            <a:r>
              <a:rPr lang="en-GB" altLang="et-EE" sz="16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!"</a:t>
            </a:r>
            <a:endParaRPr lang="en-GB" altLang="et-EE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endParaRPr lang="en-GB" altLang="et-EE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pane flask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kaima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debug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rezhiimis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pordil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5000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n-GB" altLang="et-EE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app.run</a:t>
            </a:r>
            <a:r>
              <a:rPr lang="en-GB" altLang="et-EE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(debug=True, port=5000)</a:t>
            </a:r>
          </a:p>
        </p:txBody>
      </p:sp>
    </p:spTree>
    <p:extLst>
      <p:ext uri="{BB962C8B-B14F-4D97-AF65-F5344CB8AC3E}">
        <p14:creationId xmlns:p14="http://schemas.microsoft.com/office/powerpoint/2010/main" val="20626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Paneme flaski käima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 smtClean="0"/>
              <a:t>Pane käsureal oma app.py käima, öeldes kas</a:t>
            </a:r>
          </a:p>
          <a:p>
            <a:pPr marL="0" indent="0">
              <a:buNone/>
            </a:pP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app.py</a:t>
            </a:r>
          </a:p>
          <a:p>
            <a:pPr marL="0" indent="0">
              <a:buNone/>
            </a:pPr>
            <a:r>
              <a:rPr lang="et-EE" altLang="et-EE" sz="2400" dirty="0" smtClean="0"/>
              <a:t>Või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ython app.py</a:t>
            </a:r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Saad ekraanile veidi debug-infot.</a:t>
            </a: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9448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Veebirakendus oma arvutis käimas!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t-EE" altLang="et-EE" sz="2400" dirty="0" smtClean="0"/>
              <a:t>Ava oma brauseris</a:t>
            </a:r>
          </a:p>
          <a:p>
            <a:pPr marL="0" indent="0">
              <a:buNone/>
            </a:pPr>
            <a:r>
              <a:rPr lang="et-EE" altLang="et-EE" sz="20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http://127.0.0.1:5000</a:t>
            </a:r>
            <a:r>
              <a:rPr lang="et-EE" altLang="et-EE" sz="2000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/</a:t>
            </a:r>
            <a:endParaRPr lang="et-EE" altLang="et-EE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t-EE" altLang="et-EE" sz="2400" dirty="0" smtClean="0"/>
              <a:t>Kui kõik ok, näed </a:t>
            </a:r>
            <a:r>
              <a:rPr lang="et-EE" altLang="et-EE" sz="2400" b="1" dirty="0" smtClean="0"/>
              <a:t>Tere tali! </a:t>
            </a:r>
            <a:r>
              <a:rPr lang="et-EE" altLang="et-EE" sz="2400" dirty="0"/>
              <a:t>t</a:t>
            </a:r>
            <a:r>
              <a:rPr lang="et-EE" altLang="et-EE" sz="2400" dirty="0" smtClean="0"/>
              <a:t>eadet.</a:t>
            </a:r>
          </a:p>
          <a:p>
            <a:pPr marL="0" indent="0">
              <a:buNone/>
            </a:pPr>
            <a:r>
              <a:rPr lang="et-EE" altLang="et-EE" sz="2400" dirty="0" smtClean="0"/>
              <a:t>See leht on näha ainult sinu arvutis, teised ligi ei pääse.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 smtClean="0"/>
              <a:t>Muuda app.py-s tekstijupp</a:t>
            </a:r>
          </a:p>
          <a:p>
            <a:pPr marL="0" indent="0">
              <a:buNone/>
            </a:pPr>
            <a:r>
              <a:rPr lang="en-GB" altLang="et-EE" sz="2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GB" altLang="et-EE" sz="2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Tere</a:t>
            </a:r>
            <a:r>
              <a:rPr lang="en-GB" altLang="et-EE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2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tali</a:t>
            </a:r>
            <a:r>
              <a:rPr lang="en-GB" altLang="et-EE" sz="2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!"</a:t>
            </a:r>
            <a:r>
              <a:rPr lang="et-EE" altLang="et-EE" sz="2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t-EE" altLang="et-EE" sz="2400" dirty="0" smtClean="0"/>
              <a:t>selliseks</a:t>
            </a:r>
            <a:r>
              <a:rPr lang="et-EE" altLang="et-EE" sz="2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en-GB" altLang="et-EE" sz="2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GB" altLang="et-EE" sz="2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Tere</a:t>
            </a:r>
            <a:r>
              <a:rPr lang="en-GB" altLang="et-EE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altLang="et-EE" sz="2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tali</a:t>
            </a:r>
            <a:r>
              <a:rPr lang="et-EE" altLang="et-EE" sz="2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2</a:t>
            </a:r>
            <a:r>
              <a:rPr lang="en-GB" altLang="et-EE" sz="2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!"</a:t>
            </a: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t-EE" altLang="et-EE" sz="2400" dirty="0" smtClean="0"/>
              <a:t>ja tee brauseris reload. Kas muutus? </a:t>
            </a: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 smtClean="0"/>
              <a:t>Kui ei, taaskäivita app.py</a:t>
            </a:r>
            <a:endParaRPr lang="et-EE" altLang="et-EE" sz="2400" dirty="0"/>
          </a:p>
          <a:p>
            <a:pPr marL="0" indent="0">
              <a:buNone/>
            </a:pP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42822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Staatilised veebilehed oma arvutis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 smtClean="0"/>
              <a:t>Flask on muuhulgas veebiserver. </a:t>
            </a:r>
          </a:p>
          <a:p>
            <a:pPr marL="0" indent="0">
              <a:buNone/>
            </a:pPr>
            <a:r>
              <a:rPr lang="et-EE" altLang="et-EE" sz="2400" dirty="0" smtClean="0"/>
              <a:t>Paneme ta oma veebilehti näitama.</a:t>
            </a:r>
          </a:p>
          <a:p>
            <a:pPr marL="0" indent="0">
              <a:buNone/>
            </a:pPr>
            <a:r>
              <a:rPr lang="et-EE" altLang="et-EE" sz="2400" dirty="0" smtClean="0"/>
              <a:t>Tee selle kataloogi alla, kus on sinu app.py, uus kataloog nimega</a:t>
            </a:r>
          </a:p>
          <a:p>
            <a:pPr marL="0" indent="0">
              <a:buNone/>
            </a:pPr>
            <a:r>
              <a:rPr lang="et-EE" altLang="et-EE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t-EE" altLang="et-EE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tatic</a:t>
            </a:r>
          </a:p>
          <a:p>
            <a:pPr marL="0" indent="0">
              <a:buNone/>
            </a:pPr>
            <a:r>
              <a:rPr lang="et-EE" altLang="et-EE" sz="2400" dirty="0"/>
              <a:t>j</a:t>
            </a:r>
            <a:r>
              <a:rPr lang="et-EE" altLang="et-EE" sz="2400" dirty="0" smtClean="0"/>
              <a:t>a kopeeri sinna oma proov.html ja css failid ja pildid.</a:t>
            </a:r>
          </a:p>
          <a:p>
            <a:pPr marL="0" indent="0">
              <a:buNone/>
            </a:pPr>
            <a:r>
              <a:rPr lang="et-EE" altLang="et-EE" sz="2400" dirty="0" smtClean="0"/>
              <a:t>Kontrolli, et flask töötab ja ava url</a:t>
            </a:r>
          </a:p>
          <a:p>
            <a:pPr marL="0" indent="0">
              <a:buNone/>
            </a:pPr>
            <a:r>
              <a:rPr lang="et-EE" altLang="et-EE" sz="18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http://</a:t>
            </a:r>
            <a:r>
              <a:rPr lang="et-EE" altLang="et-EE" sz="1800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127.0.0.1:5000/static/proov.html</a:t>
            </a:r>
            <a:endParaRPr lang="et-EE" altLang="et-EE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398097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Veebirakenduse sisend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466513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sz="2400" dirty="0" smtClean="0"/>
              <a:t>Tahame saata veebirakendusele infot oma brauserist: </a:t>
            </a:r>
          </a:p>
          <a:p>
            <a:pPr marL="0" indent="0">
              <a:buNone/>
            </a:pPr>
            <a:r>
              <a:rPr lang="et-EE" altLang="et-EE" sz="2400" dirty="0" smtClean="0"/>
              <a:t>mis iganes ma veebilehe väljadele kirjutan.</a:t>
            </a:r>
          </a:p>
          <a:p>
            <a:pPr marL="0" indent="0">
              <a:buNone/>
            </a:pPr>
            <a:endParaRPr lang="et-EE" altLang="et-EE" sz="2400" dirty="0"/>
          </a:p>
          <a:p>
            <a:pPr marL="0" indent="0">
              <a:buNone/>
            </a:pPr>
            <a:r>
              <a:rPr lang="et-EE" altLang="et-EE" sz="2400" dirty="0" smtClean="0"/>
              <a:t>Praktikas on selleks on kaks peamist viisi:</a:t>
            </a:r>
          </a:p>
          <a:p>
            <a:r>
              <a:rPr lang="et-EE" altLang="et-EE" sz="2400" dirty="0" smtClean="0"/>
              <a:t>Parameetrid kodeeritakse nn </a:t>
            </a:r>
            <a:r>
              <a:rPr lang="et-EE" altLang="et-EE" sz="2400" b="1" dirty="0" smtClean="0"/>
              <a:t>cgi</a:t>
            </a:r>
            <a:r>
              <a:rPr lang="et-EE" altLang="et-EE" sz="2400" dirty="0" smtClean="0"/>
              <a:t>-konventsiooniga kui</a:t>
            </a:r>
          </a:p>
          <a:p>
            <a:pPr marL="0" indent="0">
              <a:buNone/>
            </a:pPr>
            <a:r>
              <a:rPr lang="et-EE" altLang="et-E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http://</a:t>
            </a:r>
            <a:r>
              <a:rPr lang="et-EE" altLang="et-EE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127.0.0.1:5000/cgi/show?</a:t>
            </a:r>
            <a:r>
              <a:rPr lang="et-EE" altLang="et-EE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a=1&amp;b=lumi</a:t>
            </a:r>
          </a:p>
          <a:p>
            <a:r>
              <a:rPr lang="et-EE" altLang="et-EE" sz="2400" dirty="0"/>
              <a:t>Parameetrid </a:t>
            </a:r>
            <a:r>
              <a:rPr lang="et-EE" altLang="et-EE" sz="2400" dirty="0" smtClean="0"/>
              <a:t>saadetakse json-tekstina kui</a:t>
            </a:r>
          </a:p>
          <a:p>
            <a:pPr marL="0" indent="0">
              <a:buNone/>
            </a:pPr>
            <a:r>
              <a:rPr lang="et-EE" altLang="et-EE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{"a":1, "b":"lumi"}</a:t>
            </a:r>
            <a:endParaRPr lang="et-EE" altLang="et-EE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n-GB" altLang="et-EE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85084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950</Words>
  <Application>Microsoft Office PowerPoint</Application>
  <PresentationFormat>Widescreen</PresentationFormat>
  <Paragraphs>235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Office Theme</vt:lpstr>
      <vt:lpstr>     Veebiserver, veebiteenus ja veebirakendus </vt:lpstr>
      <vt:lpstr>Sisukord</vt:lpstr>
      <vt:lpstr>Paneme veebilehe avalikku serverisse</vt:lpstr>
      <vt:lpstr>Käivitame oma arvutis arendusserveri</vt:lpstr>
      <vt:lpstr>Tee fail app.py</vt:lpstr>
      <vt:lpstr>Paneme flaski käima</vt:lpstr>
      <vt:lpstr>Veebirakendus oma arvutis käimas!</vt:lpstr>
      <vt:lpstr>Staatilised veebilehed oma arvutis</vt:lpstr>
      <vt:lpstr>Veebirakenduse sisend</vt:lpstr>
      <vt:lpstr>Veebirakenduse sisend: cgi parameetrid</vt:lpstr>
      <vt:lpstr>Veebirakenduse sisend</vt:lpstr>
      <vt:lpstr>Mis on veebiteenus?</vt:lpstr>
      <vt:lpstr>Liitmise veebiteenus! http://127.0.0.1:5000/cgi/sum?a=1&amp;b=2</vt:lpstr>
      <vt:lpstr>Traditsiooniline veebirakendus</vt:lpstr>
      <vt:lpstr>Liitmise traditsiooniline veebirakendus! http://127.0.0.1:5000/cgi/sumapp</vt:lpstr>
      <vt:lpstr>Single-page app (SPA)</vt:lpstr>
      <vt:lpstr>Liitmise single-page app! http://127.0.0.1:5000/static/sumapp.html kasutab http://127.0.0.1:5000/cgi/sum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Veebileht</dc:title>
  <dc:creator>Tanel Tammet</dc:creator>
  <cp:lastModifiedBy>Tanel Tammet</cp:lastModifiedBy>
  <cp:revision>40</cp:revision>
  <dcterms:created xsi:type="dcterms:W3CDTF">2018-12-03T12:17:31Z</dcterms:created>
  <dcterms:modified xsi:type="dcterms:W3CDTF">2018-12-10T12:50:24Z</dcterms:modified>
</cp:coreProperties>
</file>